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7E57C-7618-4BFC-9670-8FE32F329308}">
  <a:tblStyle styleId="{6617E57C-7618-4BFC-9670-8FE32F329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84" autoAdjust="0"/>
  </p:normalViewPr>
  <p:slideViewPr>
    <p:cSldViewPr snapToGrid="0">
      <p:cViewPr varScale="1">
        <p:scale>
          <a:sx n="114" d="100"/>
          <a:sy n="114" d="100"/>
        </p:scale>
        <p:origin x="15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 meant for communicating among humans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UML diagrams, conceptual models etc are ontologies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Conceptual understanding of domain and we want to formally capture this understanding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 meant for communicating among humans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UML diagrams, conceptual models etc are ontologies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Formal here means logic-based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Domain -&gt; Life Sciences, Medicine, Law, The Arts, Business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GB" baseline="0" dirty="0" smtClean="0"/>
              <a:t>Formality 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GB" baseline="0" dirty="0" smtClean="0"/>
              <a:t>Can be represented as logical sentences or graphically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GB" baseline="0" dirty="0" smtClean="0"/>
              <a:t>Basic building blocks are classes, relations and instances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develop an ontology?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Broad advantages (we will get into the more concrete ones later on)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Common understanding: different e-commerce websites like Amazon or </a:t>
            </a:r>
            <a:r>
              <a:rPr lang="en-GB" dirty="0" err="1"/>
              <a:t>Ebay</a:t>
            </a:r>
            <a:r>
              <a:rPr lang="en-GB" dirty="0"/>
              <a:t> use may use different terms to refer to the same things. 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Reuse</a:t>
            </a:r>
            <a:r>
              <a:rPr lang="en-GB" dirty="0" smtClean="0"/>
              <a:t>: avoid reinventing the wheel. If</a:t>
            </a:r>
            <a:r>
              <a:rPr lang="en-GB" baseline="0" dirty="0" smtClean="0"/>
              <a:t> there is already an ontology about cancer and I agree with its description of cancer, you can reuse this ontology for different applications. 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baseline="0" dirty="0" smtClean="0"/>
              <a:t>Domain assumptions: don’t hardcode domain assumptions in software. E.g. lets say I develop software to calculate on which day of the year a certain event will happen e.g. eclipse. Specify what calendar you assume: solar, lunar, </a:t>
            </a:r>
            <a:r>
              <a:rPr lang="en-GB" baseline="0" dirty="0" err="1" smtClean="0"/>
              <a:t>jewish</a:t>
            </a:r>
            <a:r>
              <a:rPr lang="en-GB" baseline="0" dirty="0" smtClean="0"/>
              <a:t> etc.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baseline="0" dirty="0" smtClean="0"/>
              <a:t>Separate domain knowledge from operational knowledge: hypertension example.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-GB" baseline="0" dirty="0" smtClean="0"/>
              <a:t>To analyse domain knowledge:</a:t>
            </a:r>
            <a:r>
              <a:rPr lang="en-US" dirty="0" smtClean="0"/>
              <a:t> use ontology vocabulary to query and ask questions about some information stored in databases of various formats. Automated REASONING!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Inventor of HTML as well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/>
              <a:t>Data can be anything, text, pictures and other media, scientific datasets etc</a:t>
            </a:r>
            <a:r>
              <a:rPr lang="en-GB" dirty="0" smtClean="0"/>
              <a:t>.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 smtClean="0"/>
              <a:t>Ontologies are the backbone of the semantic</a:t>
            </a:r>
            <a:r>
              <a:rPr lang="en-GB" baseline="0" dirty="0" smtClean="0"/>
              <a:t> web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smtClean="0"/>
              <a:t>Unless </a:t>
            </a:r>
            <a:r>
              <a:rPr lang="en-GB" dirty="0"/>
              <a:t>you want to improve OWL, do research or develop OWL tools, you don’t have to be able to speak and write OWL! Stick to your mother tongues </a:t>
            </a:r>
            <a:r>
              <a:rPr lang="en-GB" dirty="0" smtClean="0"/>
              <a:t>;)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smtClean="0"/>
              <a:t>OWL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Lite</a:t>
            </a:r>
            <a:r>
              <a:rPr lang="en-GB" baseline="0" dirty="0" smtClean="0"/>
              <a:t> is also a profile you might come across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I will still give you a small taste so that you are aware of what it looks like in case you encounter it in your further research after the workshop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Does not commit to any concrete representation syntax (or container format) because these may change with time</a:t>
            </a:r>
            <a:endParaRPr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smtClean="0"/>
              <a:t>The </a:t>
            </a:r>
            <a:r>
              <a:rPr lang="en-GB" dirty="0"/>
              <a:t>advantages of OWL/XML are: It conforms to an XML Schema and is regular so it is possible to use off the shelf tools for processing and querying it such as XPath and </a:t>
            </a:r>
            <a:r>
              <a:rPr lang="en-GB" dirty="0" smtClean="0"/>
              <a:t>XSLT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smtClean="0"/>
              <a:t>OWL is</a:t>
            </a:r>
            <a:r>
              <a:rPr lang="en-GB" baseline="0" dirty="0" smtClean="0"/>
              <a:t> not the only ontology language -&gt; OBO</a:t>
            </a:r>
            <a:endParaRPr lang="en-GB" dirty="0" smtClean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OWL is not meant to be human-readable!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 smtClean="0"/>
              <a:t>OWL defines Ontology terms (ontologies)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dirty="0" smtClean="0"/>
              <a:t>RDF </a:t>
            </a:r>
            <a:r>
              <a:rPr lang="en-GB" dirty="0"/>
              <a:t>framework language connects ontology terms to data</a:t>
            </a:r>
            <a:endParaRPr dirty="0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will not be using RDF to represent our data in the second practical of this workshop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enough time to cover RDF spec and SPARQL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Foundational focus on ontologies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Practical 1 we will learn how to construct ontologies. Ontologies need two fields of expertise in their construction: domain experts (have knowledge about the topic of the ontology) and ontology engineers (experts in ontology languages and logic)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Objects: instances, individuals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Classes: concepts, categories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Relations: roles, relationships, object properties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Two</a:t>
            </a:r>
            <a:r>
              <a:rPr lang="en-US" baseline="0" dirty="0" smtClean="0"/>
              <a:t> major distinctions of ontologies -&gt; foundational and application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More foundational classes and relations. E.g. is cancer a process, event or physical thing?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Formal philosophical terms for this: </a:t>
            </a:r>
            <a:r>
              <a:rPr lang="en-US" baseline="0" dirty="0" err="1" smtClean="0"/>
              <a:t>endurant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perdurant</a:t>
            </a:r>
            <a:r>
              <a:rPr lang="en-US" baseline="0" dirty="0" smtClean="0"/>
              <a:t> (processes)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Application ontologies help integrate data about a particular domain -&gt; Foundational ontologies help integrating application ontologies. 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OWA vs CWA : product features that are not stated on package -&gt; it does not have those features (CWA), it may have those features I don’t know (OWA)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OWA vs CWA : product features that are not stated on package -&gt; it does not have those features (CWA), it may have those features I don’t know (OWA)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Predicting disease, treatment outcome, brain imaging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Ranging from clinical trials, drug development, to brain imaging in diagnosis, treatment and behaviour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Ontology</a:t>
            </a:r>
            <a:r>
              <a:rPr lang="en-US" baseline="0" dirty="0" smtClean="0"/>
              <a:t> research has many subfields and so it is not possible to cover everything about ontologies in the time. But I think we will give quite a useful overview.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If diverse backgrounds, then say that being high-level will help the group.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If small group, say that we would like to keep the interaction quite informal and personal. Please feel free to interrupt and ask questions.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I created these slides, I asked myself where I should start, what makes machine learning be created, what makes it so popular now? I think machine learning is a combination of computer science and statistics.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include non-physical things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Concerned with defining things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What is something and how does it relate to other things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56177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Ontologies Workshop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3493700" y="2639725"/>
            <a:ext cx="564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---- Data Science Community Workshop Series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5544500" y="4257425"/>
            <a:ext cx="35805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Institute of Data Science</a:t>
            </a:r>
            <a:endParaRPr>
              <a:solidFill>
                <a:srgbClr val="EFEFE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24-05-2018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25" y="1261950"/>
            <a:ext cx="4233200" cy="30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3600"/>
            <a:ext cx="3067001" cy="17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16700" y="1228500"/>
            <a:ext cx="6915600" cy="14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Ontology in Information Science...</a:t>
            </a:r>
            <a:endParaRPr sz="24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“An ontology is an explicit specification of a conceptualization”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Thomas R. Gruber, 1993</a:t>
            </a:r>
            <a:endParaRPr sz="2400"/>
          </a:p>
        </p:txBody>
      </p:sp>
      <p:sp>
        <p:nvSpPr>
          <p:cNvPr id="158" name="Shape 158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00" y="1300625"/>
            <a:ext cx="4073925" cy="3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3600"/>
            <a:ext cx="3067001" cy="17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916700" y="1228500"/>
            <a:ext cx="6915600" cy="14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...and in Computer Science</a:t>
            </a:r>
            <a:endParaRPr sz="24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“A </a:t>
            </a:r>
            <a:r>
              <a:rPr lang="en-GB" sz="1800" b="1"/>
              <a:t>formal</a:t>
            </a:r>
            <a:r>
              <a:rPr lang="en-GB" sz="1800"/>
              <a:t> specification of knowledge in a domain in a way that enables </a:t>
            </a:r>
            <a:r>
              <a:rPr lang="en-GB" sz="1800" b="1"/>
              <a:t>machines</a:t>
            </a:r>
            <a:r>
              <a:rPr lang="en-GB" sz="1800"/>
              <a:t> to derive implicit information from it”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0" y="1360900"/>
            <a:ext cx="3627349" cy="2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4269025" y="1994200"/>
            <a:ext cx="5655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OR</a:t>
            </a:r>
            <a:endParaRPr sz="1800"/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9" y="1168625"/>
            <a:ext cx="3719242" cy="2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make ontologies formal?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375" y="1067877"/>
            <a:ext cx="3581949" cy="35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101009" y="1757375"/>
            <a:ext cx="5731291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GB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has_part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(x4)” means cat has 4 parts in total? or 4 legs in total?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 is ginger in colour or is shaped like the ginger vegetable?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 refers to a specific cat or </a:t>
            </a:r>
            <a:r>
              <a:rPr lang="en-GB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-GB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cats?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What </a:t>
            </a:r>
            <a:r>
              <a:rPr lang="en-GB" dirty="0"/>
              <a:t>are </a:t>
            </a:r>
            <a:r>
              <a:rPr lang="en-GB" dirty="0" smtClean="0"/>
              <a:t>they used for?</a:t>
            </a:r>
            <a:endParaRPr dirty="0"/>
          </a:p>
        </p:txBody>
      </p:sp>
      <p:sp>
        <p:nvSpPr>
          <p:cNvPr id="196" name="Shape 196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641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share common understanding of a domain among people or </a:t>
            </a:r>
            <a:r>
              <a:rPr lang="en-GB" b="1">
                <a:solidFill>
                  <a:schemeClr val="dk1"/>
                </a:solidFill>
              </a:rPr>
              <a:t>software</a:t>
            </a:r>
            <a:endParaRPr b="1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enable reuse of domain knowledge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make domain assumptions explicit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separate domain knowledge from the operational knowledge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analyze domain knowledge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today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80000" y="1745950"/>
            <a:ext cx="4045200" cy="14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Semantic Web Vision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4924850" y="4135750"/>
            <a:ext cx="15672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Tim Berners-Lee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916750" y="4508350"/>
            <a:ext cx="2772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Inventor of the World Wide Web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321" y="1616125"/>
            <a:ext cx="2283032" cy="14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813" y="1229975"/>
            <a:ext cx="1677226" cy="22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Semantic Web?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92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"...an extension of the current web in which information is given well-defined meaning, better enabling computers and people to work in cooperation."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Tim Berners-Lee et al., 2001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Kody Moodley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Postdoctoral researcher</a:t>
            </a:r>
            <a:r>
              <a:rPr lang="en-GB"/>
              <a:t> at Institute of Data Science at Maastricht University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PhD in Computer Science (Knowledge Representation) at the University of Manchester, UK</a:t>
            </a:r>
            <a:endParaRPr sz="10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Master and Bachelor degrees in Computer Science at University of Pretoria and University of KwaZulu-Natal, SA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Research interests: </a:t>
            </a:r>
            <a:r>
              <a:rPr lang="en-GB"/>
              <a:t>ontologies, automated reasoning, legal analytics and decision making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Semantic Web?</a:t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9299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Making the Semantic Web a reality requires linking your Web content (or data) to common terminology in </a:t>
            </a:r>
            <a:r>
              <a:rPr lang="en-GB" b="1">
                <a:solidFill>
                  <a:schemeClr val="dk1"/>
                </a:solidFill>
              </a:rPr>
              <a:t>ontologies - </a:t>
            </a:r>
            <a:r>
              <a:rPr lang="en-GB">
                <a:solidFill>
                  <a:schemeClr val="dk1"/>
                </a:solidFill>
              </a:rPr>
              <a:t>hence the </a:t>
            </a:r>
            <a:r>
              <a:rPr lang="en-GB" b="1">
                <a:solidFill>
                  <a:schemeClr val="dk1"/>
                </a:solidFill>
              </a:rPr>
              <a:t>“Linked Data”</a:t>
            </a:r>
            <a:r>
              <a:rPr lang="en-GB">
                <a:solidFill>
                  <a:schemeClr val="dk1"/>
                </a:solidFill>
              </a:rPr>
              <a:t> paradigm...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311700" y="2744775"/>
            <a:ext cx="75177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 but we need a 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Web-based language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specifying ontologies so we can publish them on the Web and link our content to their terminology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OWL - The Web Ontology Language(s)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223350"/>
            <a:ext cx="8762400" cy="2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W3C recommendation in 2004 (OWL 1)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Latest major version: OWL 2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Profiles:  OWL 2 Full, OWL 2 DL, OWL 2 RL, OWL 2 </a:t>
            </a:r>
            <a:r>
              <a:rPr lang="en-GB" dirty="0" smtClean="0">
                <a:solidFill>
                  <a:schemeClr val="dk1"/>
                </a:solidFill>
              </a:rPr>
              <a:t>EL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Structural specification (no commitment to concrete syntax)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Concrete syntax examples: RDF/XML and OWL/XML (.</a:t>
            </a:r>
            <a:r>
              <a:rPr lang="en-GB" dirty="0" err="1">
                <a:solidFill>
                  <a:schemeClr val="dk1"/>
                </a:solidFill>
              </a:rPr>
              <a:t>rdf</a:t>
            </a:r>
            <a:r>
              <a:rPr lang="en-GB" dirty="0">
                <a:solidFill>
                  <a:schemeClr val="dk1"/>
                </a:solidFill>
              </a:rPr>
              <a:t> or .owl), Turtle (.</a:t>
            </a:r>
            <a:r>
              <a:rPr lang="en-GB" dirty="0" err="1">
                <a:solidFill>
                  <a:schemeClr val="dk1"/>
                </a:solidFill>
              </a:rPr>
              <a:t>ttl</a:t>
            </a:r>
            <a:r>
              <a:rPr lang="en-GB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OWL - The Web Ontology Language(s)</a:t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311700" y="1666600"/>
            <a:ext cx="6879600" cy="2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lang="en-GB" sz="1100" b="1">
                <a:solidFill>
                  <a:schemeClr val="dk1"/>
                </a:solidFill>
              </a:rPr>
              <a:t>owl:Class</a:t>
            </a:r>
            <a:r>
              <a:rPr lang="en-GB" sz="1100">
                <a:solidFill>
                  <a:schemeClr val="dk1"/>
                </a:solidFill>
              </a:rPr>
              <a:t> rdf:about="http://example.com/movies.owl#Actress"&gt;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&lt;</a:t>
            </a:r>
            <a:r>
              <a:rPr lang="en-GB" sz="1100" b="1">
                <a:solidFill>
                  <a:schemeClr val="dk1"/>
                </a:solidFill>
              </a:rPr>
              <a:t>owl:equivalentClass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&lt;</a:t>
            </a:r>
            <a:r>
              <a:rPr lang="en-GB" sz="1100" b="1">
                <a:solidFill>
                  <a:schemeClr val="dk1"/>
                </a:solidFill>
              </a:rPr>
              <a:t>owl:Class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&lt;</a:t>
            </a:r>
            <a:r>
              <a:rPr lang="en-GB" sz="1100" b="1">
                <a:solidFill>
                  <a:schemeClr val="dk1"/>
                </a:solidFill>
              </a:rPr>
              <a:t>owl:intersectionOf</a:t>
            </a:r>
            <a:r>
              <a:rPr lang="en-GB" sz="1100">
                <a:solidFill>
                  <a:schemeClr val="dk1"/>
                </a:solidFill>
              </a:rPr>
              <a:t> rdf:parseType="Collection"&gt;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&lt;</a:t>
            </a:r>
            <a:r>
              <a:rPr lang="en-GB" sz="1100" b="1">
                <a:solidFill>
                  <a:schemeClr val="dk1"/>
                </a:solidFill>
              </a:rPr>
              <a:t>rdf:Description</a:t>
            </a:r>
            <a:r>
              <a:rPr lang="en-GB" sz="1100">
                <a:solidFill>
                  <a:schemeClr val="dk1"/>
                </a:solidFill>
              </a:rPr>
              <a:t> rdf:about="http://example.com/movies.owl#Female"/&gt;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&lt;</a:t>
            </a:r>
            <a:r>
              <a:rPr lang="en-GB" sz="1100" b="1">
                <a:solidFill>
                  <a:schemeClr val="dk1"/>
                </a:solidFill>
              </a:rPr>
              <a:t>owl:Restriction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    &lt;</a:t>
            </a:r>
            <a:r>
              <a:rPr lang="en-GB" sz="1100" b="1">
                <a:solidFill>
                  <a:schemeClr val="dk1"/>
                </a:solidFill>
              </a:rPr>
              <a:t>owl:onProperty</a:t>
            </a:r>
            <a:r>
              <a:rPr lang="en-GB" sz="1100">
                <a:solidFill>
                  <a:schemeClr val="dk1"/>
                </a:solidFill>
              </a:rPr>
              <a:t> rdf:resource="http://example.com/movies.owl#playsARoleIn"/&gt;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    &lt;</a:t>
            </a:r>
            <a:r>
              <a:rPr lang="en-GB" sz="1100" b="1">
                <a:solidFill>
                  <a:schemeClr val="dk1"/>
                </a:solidFill>
              </a:rPr>
              <a:t>owl:someValuesFrom</a:t>
            </a:r>
            <a:r>
              <a:rPr lang="en-GB" sz="1100">
                <a:solidFill>
                  <a:schemeClr val="dk1"/>
                </a:solidFill>
              </a:rPr>
              <a:t> rdf:resource="http://example.com/movies.owl#Movie"/&gt;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&lt;</a:t>
            </a:r>
            <a:r>
              <a:rPr lang="en-GB" sz="1100" b="1">
                <a:solidFill>
                  <a:schemeClr val="dk1"/>
                </a:solidFill>
              </a:rPr>
              <a:t>/owl:Restriction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&lt;</a:t>
            </a:r>
            <a:r>
              <a:rPr lang="en-GB" sz="1100" b="1">
                <a:solidFill>
                  <a:schemeClr val="dk1"/>
                </a:solidFill>
              </a:rPr>
              <a:t>/owl:intersectionOf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&lt;</a:t>
            </a:r>
            <a:r>
              <a:rPr lang="en-GB" sz="1100" b="1">
                <a:solidFill>
                  <a:schemeClr val="dk1"/>
                </a:solidFill>
              </a:rPr>
              <a:t>/owl:Class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&lt;</a:t>
            </a:r>
            <a:r>
              <a:rPr lang="en-GB" sz="1100" b="1">
                <a:solidFill>
                  <a:schemeClr val="dk1"/>
                </a:solidFill>
              </a:rPr>
              <a:t>/owl:equivalentClass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&lt;</a:t>
            </a:r>
            <a:r>
              <a:rPr lang="en-GB" sz="1100" b="1">
                <a:solidFill>
                  <a:schemeClr val="dk1"/>
                </a:solidFill>
              </a:rPr>
              <a:t>rdfs:subClassOf</a:t>
            </a:r>
            <a:r>
              <a:rPr lang="en-GB" sz="1100">
                <a:solidFill>
                  <a:schemeClr val="dk1"/>
                </a:solidFill>
              </a:rPr>
              <a:t> rdf:resource="http://example.com/movies.owl#Person"/&gt;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&lt;</a:t>
            </a:r>
            <a:r>
              <a:rPr lang="en-GB" sz="1100" b="1">
                <a:solidFill>
                  <a:schemeClr val="dk1"/>
                </a:solidFill>
              </a:rPr>
              <a:t>/owl:Class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311700" y="1085850"/>
            <a:ext cx="8241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“An actress is a female person that plays a role in a movie”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Web Stack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312075" y="1200400"/>
            <a:ext cx="55203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OWL </a:t>
            </a:r>
            <a:r>
              <a:rPr lang="en-GB" b="1">
                <a:solidFill>
                  <a:schemeClr val="dk1"/>
                </a:solidFill>
              </a:rPr>
              <a:t>defines</a:t>
            </a:r>
            <a:r>
              <a:rPr lang="en-GB">
                <a:solidFill>
                  <a:schemeClr val="dk1"/>
                </a:solidFill>
              </a:rPr>
              <a:t> terms, Resource Description Framework (RDF) </a:t>
            </a:r>
            <a:r>
              <a:rPr lang="en-GB" b="1">
                <a:solidFill>
                  <a:schemeClr val="dk1"/>
                </a:solidFill>
              </a:rPr>
              <a:t>uses</a:t>
            </a:r>
            <a:r>
              <a:rPr lang="en-GB">
                <a:solidFill>
                  <a:schemeClr val="dk1"/>
                </a:solidFill>
              </a:rPr>
              <a:t> them to describe data</a:t>
            </a:r>
            <a:endParaRPr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Semantic web </a:t>
            </a:r>
            <a:r>
              <a:rPr lang="en-GB" b="1">
                <a:solidFill>
                  <a:schemeClr val="dk1"/>
                </a:solidFill>
              </a:rPr>
              <a:t>data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b="1">
                <a:solidFill>
                  <a:schemeClr val="dk1"/>
                </a:solidFill>
              </a:rPr>
              <a:t>Format</a:t>
            </a:r>
            <a:r>
              <a:rPr lang="en-GB">
                <a:solidFill>
                  <a:schemeClr val="dk1"/>
                </a:solidFill>
              </a:rPr>
              <a:t>: RDF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b="1">
                <a:solidFill>
                  <a:schemeClr val="dk1"/>
                </a:solidFill>
              </a:rPr>
              <a:t>Databases</a:t>
            </a:r>
            <a:r>
              <a:rPr lang="en-GB">
                <a:solidFill>
                  <a:schemeClr val="dk1"/>
                </a:solidFill>
              </a:rPr>
              <a:t>: RDF triple stores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b="1">
                <a:solidFill>
                  <a:schemeClr val="dk1"/>
                </a:solidFill>
              </a:rPr>
              <a:t>Query language</a:t>
            </a:r>
            <a:r>
              <a:rPr lang="en-GB">
                <a:solidFill>
                  <a:schemeClr val="dk1"/>
                </a:solidFill>
              </a:rPr>
              <a:t>: SPARQL</a:t>
            </a:r>
            <a:endParaRPr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Description Logics (DLs) underpin OWL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400"/>
            <a:ext cx="2789150" cy="30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Relevant layers for this workshop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452225" y="1462825"/>
            <a:ext cx="4981500" cy="2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demonstrate: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to construct ontologies</a:t>
            </a:r>
            <a:endParaRPr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benefits of ontologies for representing knowledge independent of: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Application domain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Database formats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1548550"/>
            <a:ext cx="27336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Ontology Semantics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Logics (DLs)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885825" y="160020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319950"/>
            <a:ext cx="6946200" cy="28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Introducing the DL ALC (a language in the OWL 2 DL profile)...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...see “resources/Ontologies_workshop_description_logics.pdf”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last words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Foundational vs. Application Ontologies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75" y="1257125"/>
            <a:ext cx="7553324" cy="2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vs Relational Databases</a:t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88" name="Shape 288"/>
          <p:cNvGraphicFramePr/>
          <p:nvPr>
            <p:extLst>
              <p:ext uri="{D42A27DB-BD31-4B8C-83A1-F6EECF244321}">
                <p14:modId xmlns:p14="http://schemas.microsoft.com/office/powerpoint/2010/main" val="724423095"/>
              </p:ext>
            </p:extLst>
          </p:nvPr>
        </p:nvGraphicFramePr>
        <p:xfrm>
          <a:off x="311700" y="1166625"/>
          <a:ext cx="7627400" cy="2590620"/>
        </p:xfrm>
        <a:graphic>
          <a:graphicData uri="http://schemas.openxmlformats.org/drawingml/2006/table">
            <a:tbl>
              <a:tblPr>
                <a:noFill/>
                <a:tableStyleId>{6617E57C-7618-4BFC-9670-8FE32F329308}</a:tableStyleId>
              </a:tblPr>
              <a:tblGrid>
                <a:gridCol w="406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Formal Ontologies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Relational Databases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Structure knowledge for interoperability, integration and shared understanding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Structure instances for efficient storage and querying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Formal logic-based syntax and semantics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Less focus on formal semantics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Open-world assumption (</a:t>
                      </a:r>
                      <a:r>
                        <a:rPr lang="en-GB" b="1" dirty="0">
                          <a:solidFill>
                            <a:schemeClr val="dk1"/>
                          </a:solidFill>
                        </a:rPr>
                        <a:t>OWA</a:t>
                      </a: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Closed-world assumption (</a:t>
                      </a:r>
                      <a:r>
                        <a:rPr lang="en-GB" b="1" dirty="0">
                          <a:solidFill>
                            <a:schemeClr val="dk1"/>
                          </a:solidFill>
                        </a:rPr>
                        <a:t>CWA</a:t>
                      </a: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Knowledge-centric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Data-centric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Less focus on performance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Highly tuned for performance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Stuti Nayak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Master Student Intern</a:t>
            </a:r>
            <a:r>
              <a:rPr lang="en-GB"/>
              <a:t> at Institute of Data Science at Maastricht University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Background B.Tech.(ICT) Information and Communication Technology. Dhirubhai Ambani Institute of Information and Communication Technology, India.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M.Sc. Data Science in Decision Making, DKE, Maastricht University. (still to graduate)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Research interests: </a:t>
            </a:r>
            <a:r>
              <a:rPr lang="en-GB"/>
              <a:t>Data Quality, Machine Learning, Deep Learning, Ontologies, Semantic Web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80000" y="1745950"/>
            <a:ext cx="4045200" cy="14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your first ontology!</a:t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4924850" y="4135750"/>
            <a:ext cx="215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Protégé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4916750" y="4508350"/>
            <a:ext cx="3061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Developed at Stanford University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427" y="448250"/>
            <a:ext cx="3341899" cy="21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775" y="2826175"/>
            <a:ext cx="2200800" cy="11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Ontologies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in Life Sciences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600375"/>
            <a:ext cx="7783350" cy="29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381000" y="1017800"/>
            <a:ext cx="7362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SNOMED (General), Foundational Model of Anatomy (FMA), NCI (Cancer)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700" y="4476575"/>
            <a:ext cx="548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Source: Meghyn Bienvenu, CNRS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in Medicine</a:t>
            </a: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038600" y="1238300"/>
            <a:ext cx="4793700" cy="12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Querying medical records (e.g. find patients eligible for medical trials)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Myocardial infarction vs. MI. vs. heart attack vs. 410.0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Supporting annotation and visualisation tools (patient scans and x-rays)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3" name="Shape 323" descr="Image result for ontology annotation xray sca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25" y="1314450"/>
            <a:ext cx="3473100" cy="2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in Biology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25" y="1312100"/>
            <a:ext cx="3757274" cy="12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354850"/>
            <a:ext cx="42195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5029200" y="2752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950" y="2517025"/>
            <a:ext cx="2828924" cy="22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4103073" y="3019425"/>
            <a:ext cx="4729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Construction of chromosome visualisations as well as querying and navigating these visualisations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Knowledge Graph</a:t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5029200" y="2752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739"/>
            <a:ext cx="5115900" cy="31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Image result for schema.or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750" y="2091800"/>
            <a:ext cx="3257551" cy="13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 Open Data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5029200" y="2752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Shape 348" descr="Image result for lod clou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85850"/>
            <a:ext cx="55293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2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180000" y="1745950"/>
            <a:ext cx="4045200" cy="14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Ontology-based data access</a:t>
            </a:r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4924850" y="4135750"/>
            <a:ext cx="2152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Medical Expert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4916750" y="4508350"/>
            <a:ext cx="34272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Made purely for educational purposes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753" y="1745950"/>
            <a:ext cx="3922544" cy="1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Nadine Rouleaux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Research Assistant &amp; Event Coordinator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Institute of Data Science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 b="1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Research Master degree in Cognitive &amp; Clinical Neuroscience,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Specialization Fundamental Neuroscience</a:t>
            </a:r>
            <a:r>
              <a:rPr lang="en-GB"/>
              <a:t> 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FPN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Bachelor degree in Biomedical Sciences 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Specialization Molecular Life Sciences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FHML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Research interests: 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Using machine &amp; deep learning to unravel the br</a:t>
            </a:r>
            <a:r>
              <a:rPr lang="en-GB" b="1"/>
              <a:t>ai</a:t>
            </a:r>
            <a:r>
              <a:rPr lang="en-GB"/>
              <a:t>n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Who are you?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What’s your background?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Why did you register for this workshop?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What is an ontology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to construct an ontology using ontology editing software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Current uses for ontologies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</a:t>
            </a:r>
            <a:r>
              <a:rPr lang="en-GB" b="1">
                <a:solidFill>
                  <a:schemeClr val="dk1"/>
                </a:solidFill>
              </a:rPr>
              <a:t>you</a:t>
            </a:r>
            <a:r>
              <a:rPr lang="en-GB">
                <a:solidFill>
                  <a:schemeClr val="dk1"/>
                </a:solidFill>
              </a:rPr>
              <a:t> can use ontologies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3010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Agenda:</a:t>
            </a:r>
            <a:endParaRPr sz="3600"/>
          </a:p>
        </p:txBody>
      </p: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490250" y="1272575"/>
            <a:ext cx="88563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Morning: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09:30 - 10:15 Introduction to Ontologies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10:15 - 10:30 Break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10:30 - 12:00 Practical: how to build an ontology</a:t>
            </a:r>
            <a:endParaRPr>
              <a:solidFill>
                <a:srgbClr val="EFEFE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Afternoon: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13:00 - 13:45 Ontology Applications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13:45 - 14:00 Break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14:00 - 15:30 Practical: using and extending an ontology-based application</a:t>
            </a:r>
            <a:endParaRPr>
              <a:solidFill>
                <a:srgbClr val="EFEFE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EFEFEF"/>
                </a:solidFill>
              </a:rPr>
              <a:t> 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Ontologies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3600"/>
            <a:ext cx="3067001" cy="17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32725" y="1017800"/>
            <a:ext cx="14343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Ontology</a:t>
            </a:r>
            <a:endParaRPr sz="2400"/>
          </a:p>
        </p:txBody>
      </p:sp>
      <p:cxnSp>
        <p:nvCxnSpPr>
          <p:cNvPr id="136" name="Shape 136"/>
          <p:cNvCxnSpPr>
            <a:stCxn id="135" idx="2"/>
            <a:endCxn id="137" idx="0"/>
          </p:cNvCxnSpPr>
          <p:nvPr/>
        </p:nvCxnSpPr>
        <p:spPr>
          <a:xfrm flipH="1">
            <a:off x="4338575" y="1475600"/>
            <a:ext cx="13113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Shape 138"/>
          <p:cNvCxnSpPr>
            <a:stCxn id="135" idx="2"/>
            <a:endCxn id="139" idx="0"/>
          </p:cNvCxnSpPr>
          <p:nvPr/>
        </p:nvCxnSpPr>
        <p:spPr>
          <a:xfrm>
            <a:off x="5649875" y="1475600"/>
            <a:ext cx="15993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911275" y="1982063"/>
            <a:ext cx="8544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Onto</a:t>
            </a:r>
            <a:endParaRPr sz="2400"/>
          </a:p>
        </p:txBody>
      </p: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763500" y="1982063"/>
            <a:ext cx="9714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Logia</a:t>
            </a:r>
            <a:endParaRPr sz="2400"/>
          </a:p>
        </p:txBody>
      </p:sp>
      <p:sp>
        <p:nvSpPr>
          <p:cNvPr id="140" name="Shape 140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6059700" y="2495725"/>
            <a:ext cx="23790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(“logical discourse”)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2880925" y="2495725"/>
            <a:ext cx="2915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(“being” or “that which is”)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2779050" y="3165300"/>
            <a:ext cx="61662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An ontology is a description of the world or some part of it 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1858</Words>
  <Application>Microsoft Office PowerPoint</Application>
  <PresentationFormat>On-screen Show (16:9)</PresentationFormat>
  <Paragraphs>216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Roboto</vt:lpstr>
      <vt:lpstr>Arial</vt:lpstr>
      <vt:lpstr>Geometric</vt:lpstr>
      <vt:lpstr>Ontologies Workshop</vt:lpstr>
      <vt:lpstr>Kody Moodley </vt:lpstr>
      <vt:lpstr>Stuti Nayak</vt:lpstr>
      <vt:lpstr>Nadine Rouleaux</vt:lpstr>
      <vt:lpstr>Introduction</vt:lpstr>
      <vt:lpstr>Learning objectives</vt:lpstr>
      <vt:lpstr>Agenda:</vt:lpstr>
      <vt:lpstr>Introduction to Ontologies</vt:lpstr>
      <vt:lpstr>What are they?</vt:lpstr>
      <vt:lpstr>What are they?</vt:lpstr>
      <vt:lpstr>What are they?</vt:lpstr>
      <vt:lpstr>What are they?</vt:lpstr>
      <vt:lpstr>What are they?</vt:lpstr>
      <vt:lpstr>What are they?</vt:lpstr>
      <vt:lpstr>Why make ontologies formal? </vt:lpstr>
      <vt:lpstr>What are they used for?</vt:lpstr>
      <vt:lpstr>Ontologies today</vt:lpstr>
      <vt:lpstr>The Semantic Web Vision</vt:lpstr>
      <vt:lpstr>What is the Semantic Web?</vt:lpstr>
      <vt:lpstr>What is the Semantic Web?</vt:lpstr>
      <vt:lpstr>OWL - The Web Ontology Language(s)</vt:lpstr>
      <vt:lpstr>OWL - The Web Ontology Language(s)</vt:lpstr>
      <vt:lpstr>Semantic Web Stack</vt:lpstr>
      <vt:lpstr>Relevant layers for this workshop</vt:lpstr>
      <vt:lpstr>Ontology Semantics</vt:lpstr>
      <vt:lpstr>Description Logics (DLs)</vt:lpstr>
      <vt:lpstr>A few last words</vt:lpstr>
      <vt:lpstr>Foundational vs. Application Ontologies</vt:lpstr>
      <vt:lpstr>Ontologies vs Relational Databases</vt:lpstr>
      <vt:lpstr>Practical 1</vt:lpstr>
      <vt:lpstr>Building your first ontology!</vt:lpstr>
      <vt:lpstr>Applications of Ontologies</vt:lpstr>
      <vt:lpstr>Ontologies in Life Sciences</vt:lpstr>
      <vt:lpstr>Ontologies in Medicine</vt:lpstr>
      <vt:lpstr>Ontologies in Biology</vt:lpstr>
      <vt:lpstr>Google Knowledge Graph</vt:lpstr>
      <vt:lpstr>Linked Open Data</vt:lpstr>
      <vt:lpstr>Practical 2</vt:lpstr>
      <vt:lpstr>Ontology-based data 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Ontologies Workshop</dc:title>
  <cp:lastModifiedBy>Moodley Kody (IDS)</cp:lastModifiedBy>
  <cp:revision>24</cp:revision>
  <dcterms:modified xsi:type="dcterms:W3CDTF">2018-05-23T20:57:15Z</dcterms:modified>
</cp:coreProperties>
</file>